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media/image13.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 id="2147484677" r:id="rId7"/>
  </p:sldMasterIdLst>
  <p:notesMasterIdLst>
    <p:notesMasterId r:id="rId47"/>
  </p:notesMasterIdLst>
  <p:handoutMasterIdLst>
    <p:handoutMasterId r:id="rId48"/>
  </p:handoutMasterIdLst>
  <p:sldIdLst>
    <p:sldId id="1895" r:id="rId8"/>
    <p:sldId id="324" r:id="rId9"/>
    <p:sldId id="1843" r:id="rId10"/>
    <p:sldId id="1871" r:id="rId11"/>
    <p:sldId id="1861" r:id="rId12"/>
    <p:sldId id="1823" r:id="rId13"/>
    <p:sldId id="3980" r:id="rId14"/>
    <p:sldId id="1822" r:id="rId15"/>
    <p:sldId id="3981" r:id="rId16"/>
    <p:sldId id="1876" r:id="rId17"/>
    <p:sldId id="1883" r:id="rId18"/>
    <p:sldId id="3976" r:id="rId19"/>
    <p:sldId id="1880" r:id="rId20"/>
    <p:sldId id="2019" r:id="rId21"/>
    <p:sldId id="342" r:id="rId22"/>
    <p:sldId id="483" r:id="rId23"/>
    <p:sldId id="1898" r:id="rId24"/>
    <p:sldId id="484" r:id="rId25"/>
    <p:sldId id="1899" r:id="rId26"/>
    <p:sldId id="1885" r:id="rId27"/>
    <p:sldId id="3975" r:id="rId28"/>
    <p:sldId id="1888" r:id="rId29"/>
    <p:sldId id="1890" r:id="rId30"/>
    <p:sldId id="1889" r:id="rId31"/>
    <p:sldId id="3977" r:id="rId32"/>
    <p:sldId id="1863" r:id="rId33"/>
    <p:sldId id="494" r:id="rId34"/>
    <p:sldId id="1878" r:id="rId35"/>
    <p:sldId id="1879" r:id="rId36"/>
    <p:sldId id="384" r:id="rId37"/>
    <p:sldId id="1855" r:id="rId38"/>
    <p:sldId id="1884" r:id="rId39"/>
    <p:sldId id="3978" r:id="rId40"/>
    <p:sldId id="1660" r:id="rId41"/>
    <p:sldId id="488" r:id="rId42"/>
    <p:sldId id="479" r:id="rId43"/>
    <p:sldId id="461" r:id="rId44"/>
    <p:sldId id="1892" r:id="rId45"/>
    <p:sldId id="1848"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1861"/>
            <p14:sldId id="1823"/>
            <p14:sldId id="3980"/>
            <p14:sldId id="1822"/>
            <p14:sldId id="3981"/>
            <p14:sldId id="1876"/>
            <p14:sldId id="1883"/>
            <p14:sldId id="3976"/>
            <p14:sldId id="1880"/>
            <p14:sldId id="2019"/>
            <p14:sldId id="342"/>
            <p14:sldId id="483"/>
            <p14:sldId id="1898"/>
            <p14:sldId id="484"/>
            <p14:sldId id="1899"/>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1878"/>
            <p14:sldId id="1879"/>
            <p14:sldId id="384"/>
            <p14:sldId id="1855"/>
            <p14:sldId id="1884"/>
          </p14:sldIdLst>
        </p14:section>
        <p14:section name="Azure DevOPS" id="{6A32EC01-E33B-4C98-9FD6-C2B51BB5AC78}">
          <p14:sldIdLst>
            <p14:sldId id="3978"/>
            <p14:sldId id="1660"/>
            <p14:sldId id="488"/>
            <p14:sldId id="479"/>
            <p14:sldId id="461"/>
            <p14:sldId id="1892"/>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48" y="9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5AA8E-3B63-4E48-8BEF-634931D932FF}"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842D0567-77DF-4599-991F-4E3DC72C8AE6}">
      <dgm:prSet custT="1"/>
      <dgm:spPr/>
      <dgm:t>
        <a:bodyPr/>
        <a:lstStyle/>
        <a:p>
          <a:pPr>
            <a:lnSpc>
              <a:spcPct val="100000"/>
            </a:lnSpc>
            <a:defRPr b="1"/>
          </a:pPr>
          <a:r>
            <a:rPr lang="en-US" sz="2000"/>
            <a:t>Allows you to manage your O365 tenant(s) configuration “as code”</a:t>
          </a:r>
        </a:p>
      </dgm:t>
    </dgm:pt>
    <dgm:pt modelId="{FA34DED7-6A22-4E75-A019-2DBBDED5DCF7}" type="parTrans" cxnId="{09EF5032-49BA-46C9-BB10-DC382D185A4C}">
      <dgm:prSet/>
      <dgm:spPr/>
      <dgm:t>
        <a:bodyPr/>
        <a:lstStyle/>
        <a:p>
          <a:endParaRPr lang="en-US"/>
        </a:p>
      </dgm:t>
    </dgm:pt>
    <dgm:pt modelId="{58481904-D244-43CB-A1E0-B39AA5C3F72E}" type="sibTrans" cxnId="{09EF5032-49BA-46C9-BB10-DC382D185A4C}">
      <dgm:prSet/>
      <dgm:spPr/>
      <dgm:t>
        <a:bodyPr/>
        <a:lstStyle/>
        <a:p>
          <a:endParaRPr lang="en-US"/>
        </a:p>
      </dgm:t>
    </dgm:pt>
    <dgm:pt modelId="{D3334BB5-8D22-43A4-9F47-5EC61EA32A80}">
      <dgm:prSet custT="1"/>
      <dgm:spPr/>
      <dgm:t>
        <a:bodyPr/>
        <a:lstStyle/>
        <a:p>
          <a:pPr>
            <a:lnSpc>
              <a:spcPct val="100000"/>
            </a:lnSpc>
          </a:pPr>
          <a:r>
            <a:rPr lang="en-US" sz="1600"/>
            <a:t>Apply DevOps processes around it – As you will see later</a:t>
          </a:r>
        </a:p>
      </dgm:t>
    </dgm:pt>
    <dgm:pt modelId="{7E475AB9-DE30-45A8-A488-33B6D93EC5AD}" type="parTrans" cxnId="{51E9DE88-E187-4C1C-A264-6543B5DAACF1}">
      <dgm:prSet/>
      <dgm:spPr/>
      <dgm:t>
        <a:bodyPr/>
        <a:lstStyle/>
        <a:p>
          <a:endParaRPr lang="en-US"/>
        </a:p>
      </dgm:t>
    </dgm:pt>
    <dgm:pt modelId="{F1DF9A6D-75D2-4205-8C92-BA857066BAA4}" type="sibTrans" cxnId="{51E9DE88-E187-4C1C-A264-6543B5DAACF1}">
      <dgm:prSet/>
      <dgm:spPr/>
      <dgm:t>
        <a:bodyPr/>
        <a:lstStyle/>
        <a:p>
          <a:endParaRPr lang="en-US"/>
        </a:p>
      </dgm:t>
    </dgm:pt>
    <dgm:pt modelId="{FEC256CD-6E1A-44AD-8F6F-D6275818C66F}">
      <dgm:prSet custT="1"/>
      <dgm:spPr/>
      <dgm:t>
        <a:bodyPr/>
        <a:lstStyle/>
        <a:p>
          <a:pPr>
            <a:lnSpc>
              <a:spcPct val="100000"/>
            </a:lnSpc>
            <a:defRPr b="1"/>
          </a:pPr>
          <a:r>
            <a:rPr lang="en-US" sz="2000"/>
            <a:t>Configure multiple tenants the same</a:t>
          </a:r>
        </a:p>
      </dgm:t>
    </dgm:pt>
    <dgm:pt modelId="{BBCAA590-459B-4165-A421-864073E1FE76}" type="parTrans" cxnId="{8592FCC7-6592-4384-9FB8-40F24DAF5737}">
      <dgm:prSet/>
      <dgm:spPr/>
      <dgm:t>
        <a:bodyPr/>
        <a:lstStyle/>
        <a:p>
          <a:endParaRPr lang="en-US"/>
        </a:p>
      </dgm:t>
    </dgm:pt>
    <dgm:pt modelId="{50EB413C-9609-4EC9-A93B-A870AD79605C}" type="sibTrans" cxnId="{8592FCC7-6592-4384-9FB8-40F24DAF5737}">
      <dgm:prSet/>
      <dgm:spPr/>
      <dgm:t>
        <a:bodyPr/>
        <a:lstStyle/>
        <a:p>
          <a:endParaRPr lang="en-US"/>
        </a:p>
      </dgm:t>
    </dgm:pt>
    <dgm:pt modelId="{058713AB-D24B-47B9-A6E1-E76341B666AB}">
      <dgm:prSet custT="1"/>
      <dgm:spPr/>
      <dgm:t>
        <a:bodyPr/>
        <a:lstStyle/>
        <a:p>
          <a:pPr>
            <a:lnSpc>
              <a:spcPct val="100000"/>
            </a:lnSpc>
            <a:defRPr b="1"/>
          </a:pPr>
          <a:r>
            <a:rPr lang="en-US" sz="2000"/>
            <a:t>Export your current tenant configuration (Export-O365Configuration)</a:t>
          </a:r>
        </a:p>
      </dgm:t>
    </dgm:pt>
    <dgm:pt modelId="{74034D7F-3843-40B5-9DEB-3F5CFA3EE656}" type="parTrans" cxnId="{10FF4371-804B-4675-9F48-0FB6137ACBE8}">
      <dgm:prSet/>
      <dgm:spPr/>
      <dgm:t>
        <a:bodyPr/>
        <a:lstStyle/>
        <a:p>
          <a:endParaRPr lang="en-US"/>
        </a:p>
      </dgm:t>
    </dgm:pt>
    <dgm:pt modelId="{D4F45696-F253-4DCA-A141-7C1E0408796A}" type="sibTrans" cxnId="{10FF4371-804B-4675-9F48-0FB6137ACBE8}">
      <dgm:prSet/>
      <dgm:spPr/>
      <dgm:t>
        <a:bodyPr/>
        <a:lstStyle/>
        <a:p>
          <a:endParaRPr lang="en-US"/>
        </a:p>
      </dgm:t>
    </dgm:pt>
    <dgm:pt modelId="{9B87BD97-CA33-485E-AF8B-1203169ABABC}" type="pres">
      <dgm:prSet presAssocID="{0455AA8E-3B63-4E48-8BEF-634931D932FF}" presName="root" presStyleCnt="0">
        <dgm:presLayoutVars>
          <dgm:dir/>
          <dgm:resizeHandles val="exact"/>
        </dgm:presLayoutVars>
      </dgm:prSet>
      <dgm:spPr/>
    </dgm:pt>
    <dgm:pt modelId="{AFF8C7C7-ED08-4FFB-9182-690C08A15ED0}" type="pres">
      <dgm:prSet presAssocID="{842D0567-77DF-4599-991F-4E3DC72C8AE6}" presName="compNode" presStyleCnt="0"/>
      <dgm:spPr/>
    </dgm:pt>
    <dgm:pt modelId="{E1A57D98-E2B6-4456-B298-D239C73FFFEF}" type="pres">
      <dgm:prSet presAssocID="{842D0567-77DF-4599-991F-4E3DC72C8AE6}" presName="iconRect" presStyleLbl="node1" presStyleIdx="0" presStyleCnt="3" custLinFactNeighborX="66247" custLinFactNeighborY="-182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72A0C67-35BE-4E69-A515-200513A69602}" type="pres">
      <dgm:prSet presAssocID="{842D0567-77DF-4599-991F-4E3DC72C8AE6}" presName="iconSpace" presStyleCnt="0"/>
      <dgm:spPr/>
    </dgm:pt>
    <dgm:pt modelId="{146ABF54-6789-49E7-B2C2-018130EF751E}" type="pres">
      <dgm:prSet presAssocID="{842D0567-77DF-4599-991F-4E3DC72C8AE6}" presName="parTx" presStyleLbl="revTx" presStyleIdx="0" presStyleCnt="6">
        <dgm:presLayoutVars>
          <dgm:chMax val="0"/>
          <dgm:chPref val="0"/>
        </dgm:presLayoutVars>
      </dgm:prSet>
      <dgm:spPr/>
    </dgm:pt>
    <dgm:pt modelId="{9B99880B-90AE-472B-BB0D-BBFAD333A3C8}" type="pres">
      <dgm:prSet presAssocID="{842D0567-77DF-4599-991F-4E3DC72C8AE6}" presName="txSpace" presStyleCnt="0"/>
      <dgm:spPr/>
    </dgm:pt>
    <dgm:pt modelId="{60C84F87-DB12-4463-84C2-F2131CC7E404}" type="pres">
      <dgm:prSet presAssocID="{842D0567-77DF-4599-991F-4E3DC72C8AE6}" presName="desTx" presStyleLbl="revTx" presStyleIdx="1" presStyleCnt="6">
        <dgm:presLayoutVars/>
      </dgm:prSet>
      <dgm:spPr/>
    </dgm:pt>
    <dgm:pt modelId="{6FAA9CE5-4B3D-435E-9E52-2C0CEFAA0B14}" type="pres">
      <dgm:prSet presAssocID="{58481904-D244-43CB-A1E0-B39AA5C3F72E}" presName="sibTrans" presStyleCnt="0"/>
      <dgm:spPr/>
    </dgm:pt>
    <dgm:pt modelId="{C98D07CE-C22F-469F-B397-BE6C8FB48FEF}" type="pres">
      <dgm:prSet presAssocID="{FEC256CD-6E1A-44AD-8F6F-D6275818C66F}" presName="compNode" presStyleCnt="0"/>
      <dgm:spPr/>
    </dgm:pt>
    <dgm:pt modelId="{971DBB37-767D-4621-8D26-08575C098A86}" type="pres">
      <dgm:prSet presAssocID="{FEC256CD-6E1A-44AD-8F6F-D6275818C66F}" presName="iconRect" presStyleLbl="node1" presStyleIdx="1" presStyleCnt="3" custLinFactNeighborX="78583" custLinFactNeighborY="91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a:noFill/>
        </a:ln>
      </dgm:spPr>
    </dgm:pt>
    <dgm:pt modelId="{82058318-4DFC-4BD8-AEA4-9F449BF56C5E}" type="pres">
      <dgm:prSet presAssocID="{FEC256CD-6E1A-44AD-8F6F-D6275818C66F}" presName="iconSpace" presStyleCnt="0"/>
      <dgm:spPr/>
    </dgm:pt>
    <dgm:pt modelId="{D320C494-ECD3-438C-A181-23D5DED9C60D}" type="pres">
      <dgm:prSet presAssocID="{FEC256CD-6E1A-44AD-8F6F-D6275818C66F}" presName="parTx" presStyleLbl="revTx" presStyleIdx="2" presStyleCnt="6">
        <dgm:presLayoutVars>
          <dgm:chMax val="0"/>
          <dgm:chPref val="0"/>
        </dgm:presLayoutVars>
      </dgm:prSet>
      <dgm:spPr/>
    </dgm:pt>
    <dgm:pt modelId="{6B94DB7A-43D3-471F-9B51-3681352AAD76}" type="pres">
      <dgm:prSet presAssocID="{FEC256CD-6E1A-44AD-8F6F-D6275818C66F}" presName="txSpace" presStyleCnt="0"/>
      <dgm:spPr/>
    </dgm:pt>
    <dgm:pt modelId="{CB89E30B-2979-4D1C-A400-E4D198BF00C8}" type="pres">
      <dgm:prSet presAssocID="{FEC256CD-6E1A-44AD-8F6F-D6275818C66F}" presName="desTx" presStyleLbl="revTx" presStyleIdx="3" presStyleCnt="6">
        <dgm:presLayoutVars/>
      </dgm:prSet>
      <dgm:spPr/>
    </dgm:pt>
    <dgm:pt modelId="{A7F2D5DD-258E-490B-B137-7450ACD5EE5B}" type="pres">
      <dgm:prSet presAssocID="{50EB413C-9609-4EC9-A93B-A870AD79605C}" presName="sibTrans" presStyleCnt="0"/>
      <dgm:spPr/>
    </dgm:pt>
    <dgm:pt modelId="{791AFB33-4333-4BB2-A69A-276C33746BB3}" type="pres">
      <dgm:prSet presAssocID="{058713AB-D24B-47B9-A6E1-E76341B666AB}" presName="compNode" presStyleCnt="0"/>
      <dgm:spPr/>
    </dgm:pt>
    <dgm:pt modelId="{F259ACF0-21DC-4203-A0AD-0A6923810AFB}" type="pres">
      <dgm:prSet presAssocID="{058713AB-D24B-47B9-A6E1-E76341B666AB}" presName="iconRect" presStyleLbl="node1" presStyleIdx="2" presStyleCnt="3" custLinFactNeighborX="47972" custLinFactNeighborY="-13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load from cloud"/>
        </a:ext>
      </dgm:extLst>
    </dgm:pt>
    <dgm:pt modelId="{55B4D991-C40C-44D4-87FE-CCFBBC428002}" type="pres">
      <dgm:prSet presAssocID="{058713AB-D24B-47B9-A6E1-E76341B666AB}" presName="iconSpace" presStyleCnt="0"/>
      <dgm:spPr/>
    </dgm:pt>
    <dgm:pt modelId="{4AEF209D-B770-44BF-8B04-2F64822BDD02}" type="pres">
      <dgm:prSet presAssocID="{058713AB-D24B-47B9-A6E1-E76341B666AB}" presName="parTx" presStyleLbl="revTx" presStyleIdx="4" presStyleCnt="6">
        <dgm:presLayoutVars>
          <dgm:chMax val="0"/>
          <dgm:chPref val="0"/>
        </dgm:presLayoutVars>
      </dgm:prSet>
      <dgm:spPr/>
    </dgm:pt>
    <dgm:pt modelId="{B36430AF-D229-40F8-988A-25208C2882CB}" type="pres">
      <dgm:prSet presAssocID="{058713AB-D24B-47B9-A6E1-E76341B666AB}" presName="txSpace" presStyleCnt="0"/>
      <dgm:spPr/>
    </dgm:pt>
    <dgm:pt modelId="{0B33C973-9E22-40D6-8EEE-C68D4F27173E}" type="pres">
      <dgm:prSet presAssocID="{058713AB-D24B-47B9-A6E1-E76341B666AB}" presName="desTx" presStyleLbl="revTx" presStyleIdx="5" presStyleCnt="6">
        <dgm:presLayoutVars/>
      </dgm:prSet>
      <dgm:spPr/>
    </dgm:pt>
  </dgm:ptLst>
  <dgm:cxnLst>
    <dgm:cxn modelId="{8D675C2B-1CC0-4116-A11B-F3F2781BBA09}" type="presOf" srcId="{0455AA8E-3B63-4E48-8BEF-634931D932FF}" destId="{9B87BD97-CA33-485E-AF8B-1203169ABABC}" srcOrd="0" destOrd="0" presId="urn:microsoft.com/office/officeart/2018/2/layout/IconLabelDescriptionList"/>
    <dgm:cxn modelId="{09EF5032-49BA-46C9-BB10-DC382D185A4C}" srcId="{0455AA8E-3B63-4E48-8BEF-634931D932FF}" destId="{842D0567-77DF-4599-991F-4E3DC72C8AE6}" srcOrd="0" destOrd="0" parTransId="{FA34DED7-6A22-4E75-A019-2DBBDED5DCF7}" sibTransId="{58481904-D244-43CB-A1E0-B39AA5C3F72E}"/>
    <dgm:cxn modelId="{10FF4371-804B-4675-9F48-0FB6137ACBE8}" srcId="{0455AA8E-3B63-4E48-8BEF-634931D932FF}" destId="{058713AB-D24B-47B9-A6E1-E76341B666AB}" srcOrd="2" destOrd="0" parTransId="{74034D7F-3843-40B5-9DEB-3F5CFA3EE656}" sibTransId="{D4F45696-F253-4DCA-A141-7C1E0408796A}"/>
    <dgm:cxn modelId="{62120858-EF01-40FC-B332-3255FF437349}" type="presOf" srcId="{842D0567-77DF-4599-991F-4E3DC72C8AE6}" destId="{146ABF54-6789-49E7-B2C2-018130EF751E}" srcOrd="0" destOrd="0" presId="urn:microsoft.com/office/officeart/2018/2/layout/IconLabelDescriptionList"/>
    <dgm:cxn modelId="{2163A67B-A661-4515-99E9-E368EAAEB1A3}" type="presOf" srcId="{D3334BB5-8D22-43A4-9F47-5EC61EA32A80}" destId="{60C84F87-DB12-4463-84C2-F2131CC7E404}" srcOrd="0" destOrd="0" presId="urn:microsoft.com/office/officeart/2018/2/layout/IconLabelDescriptionList"/>
    <dgm:cxn modelId="{51E9DE88-E187-4C1C-A264-6543B5DAACF1}" srcId="{842D0567-77DF-4599-991F-4E3DC72C8AE6}" destId="{D3334BB5-8D22-43A4-9F47-5EC61EA32A80}" srcOrd="0" destOrd="0" parTransId="{7E475AB9-DE30-45A8-A488-33B6D93EC5AD}" sibTransId="{F1DF9A6D-75D2-4205-8C92-BA857066BAA4}"/>
    <dgm:cxn modelId="{095A43C1-6F06-486E-B83D-96412B110E7F}" type="presOf" srcId="{FEC256CD-6E1A-44AD-8F6F-D6275818C66F}" destId="{D320C494-ECD3-438C-A181-23D5DED9C60D}" srcOrd="0" destOrd="0" presId="urn:microsoft.com/office/officeart/2018/2/layout/IconLabelDescriptionList"/>
    <dgm:cxn modelId="{8592FCC7-6592-4384-9FB8-40F24DAF5737}" srcId="{0455AA8E-3B63-4E48-8BEF-634931D932FF}" destId="{FEC256CD-6E1A-44AD-8F6F-D6275818C66F}" srcOrd="1" destOrd="0" parTransId="{BBCAA590-459B-4165-A421-864073E1FE76}" sibTransId="{50EB413C-9609-4EC9-A93B-A870AD79605C}"/>
    <dgm:cxn modelId="{C83E2DCE-87E6-4260-8143-CCF72A3A2117}" type="presOf" srcId="{058713AB-D24B-47B9-A6E1-E76341B666AB}" destId="{4AEF209D-B770-44BF-8B04-2F64822BDD02}" srcOrd="0" destOrd="0" presId="urn:microsoft.com/office/officeart/2018/2/layout/IconLabelDescriptionList"/>
    <dgm:cxn modelId="{FA69BE0D-E8FA-4DA9-A390-ECE04ADC56C2}" type="presParOf" srcId="{9B87BD97-CA33-485E-AF8B-1203169ABABC}" destId="{AFF8C7C7-ED08-4FFB-9182-690C08A15ED0}" srcOrd="0" destOrd="0" presId="urn:microsoft.com/office/officeart/2018/2/layout/IconLabelDescriptionList"/>
    <dgm:cxn modelId="{47B4154B-B87E-4329-A7CA-D4100599DBF3}" type="presParOf" srcId="{AFF8C7C7-ED08-4FFB-9182-690C08A15ED0}" destId="{E1A57D98-E2B6-4456-B298-D239C73FFFEF}" srcOrd="0" destOrd="0" presId="urn:microsoft.com/office/officeart/2018/2/layout/IconLabelDescriptionList"/>
    <dgm:cxn modelId="{F8713726-5DFA-44A7-9597-E959762E8350}" type="presParOf" srcId="{AFF8C7C7-ED08-4FFB-9182-690C08A15ED0}" destId="{372A0C67-35BE-4E69-A515-200513A69602}" srcOrd="1" destOrd="0" presId="urn:microsoft.com/office/officeart/2018/2/layout/IconLabelDescriptionList"/>
    <dgm:cxn modelId="{E28360A2-5C07-46A3-A84C-EE0966C9F7BB}" type="presParOf" srcId="{AFF8C7C7-ED08-4FFB-9182-690C08A15ED0}" destId="{146ABF54-6789-49E7-B2C2-018130EF751E}" srcOrd="2" destOrd="0" presId="urn:microsoft.com/office/officeart/2018/2/layout/IconLabelDescriptionList"/>
    <dgm:cxn modelId="{B62A102C-5C3F-4496-863A-A1B8ECD3CDEC}" type="presParOf" srcId="{AFF8C7C7-ED08-4FFB-9182-690C08A15ED0}" destId="{9B99880B-90AE-472B-BB0D-BBFAD333A3C8}" srcOrd="3" destOrd="0" presId="urn:microsoft.com/office/officeart/2018/2/layout/IconLabelDescriptionList"/>
    <dgm:cxn modelId="{6012A85E-40DC-4856-BA74-71B41C4E2E1E}" type="presParOf" srcId="{AFF8C7C7-ED08-4FFB-9182-690C08A15ED0}" destId="{60C84F87-DB12-4463-84C2-F2131CC7E404}" srcOrd="4" destOrd="0" presId="urn:microsoft.com/office/officeart/2018/2/layout/IconLabelDescriptionList"/>
    <dgm:cxn modelId="{30D89438-84B3-4C12-90D5-2FB61DE9C9C8}" type="presParOf" srcId="{9B87BD97-CA33-485E-AF8B-1203169ABABC}" destId="{6FAA9CE5-4B3D-435E-9E52-2C0CEFAA0B14}" srcOrd="1" destOrd="0" presId="urn:microsoft.com/office/officeart/2018/2/layout/IconLabelDescriptionList"/>
    <dgm:cxn modelId="{EB1034A3-C2D9-44E1-B760-D58646F75750}" type="presParOf" srcId="{9B87BD97-CA33-485E-AF8B-1203169ABABC}" destId="{C98D07CE-C22F-469F-B397-BE6C8FB48FEF}" srcOrd="2" destOrd="0" presId="urn:microsoft.com/office/officeart/2018/2/layout/IconLabelDescriptionList"/>
    <dgm:cxn modelId="{769667BA-CF05-477E-8A19-C7FFBFDE04B7}" type="presParOf" srcId="{C98D07CE-C22F-469F-B397-BE6C8FB48FEF}" destId="{971DBB37-767D-4621-8D26-08575C098A86}" srcOrd="0" destOrd="0" presId="urn:microsoft.com/office/officeart/2018/2/layout/IconLabelDescriptionList"/>
    <dgm:cxn modelId="{358521D3-1B85-40CC-B896-5802EB5D0F6E}" type="presParOf" srcId="{C98D07CE-C22F-469F-B397-BE6C8FB48FEF}" destId="{82058318-4DFC-4BD8-AEA4-9F449BF56C5E}" srcOrd="1" destOrd="0" presId="urn:microsoft.com/office/officeart/2018/2/layout/IconLabelDescriptionList"/>
    <dgm:cxn modelId="{E65BD8BB-16D9-47CA-B179-DDE3A043CD17}" type="presParOf" srcId="{C98D07CE-C22F-469F-B397-BE6C8FB48FEF}" destId="{D320C494-ECD3-438C-A181-23D5DED9C60D}" srcOrd="2" destOrd="0" presId="urn:microsoft.com/office/officeart/2018/2/layout/IconLabelDescriptionList"/>
    <dgm:cxn modelId="{018E275B-C59A-41AF-AAAF-4BFAE172CD23}" type="presParOf" srcId="{C98D07CE-C22F-469F-B397-BE6C8FB48FEF}" destId="{6B94DB7A-43D3-471F-9B51-3681352AAD76}" srcOrd="3" destOrd="0" presId="urn:microsoft.com/office/officeart/2018/2/layout/IconLabelDescriptionList"/>
    <dgm:cxn modelId="{F5DC603D-F432-427D-950F-15FC80CEAECF}" type="presParOf" srcId="{C98D07CE-C22F-469F-B397-BE6C8FB48FEF}" destId="{CB89E30B-2979-4D1C-A400-E4D198BF00C8}" srcOrd="4" destOrd="0" presId="urn:microsoft.com/office/officeart/2018/2/layout/IconLabelDescriptionList"/>
    <dgm:cxn modelId="{60479764-03B5-44E5-ABAE-41D47DF509C5}" type="presParOf" srcId="{9B87BD97-CA33-485E-AF8B-1203169ABABC}" destId="{A7F2D5DD-258E-490B-B137-7450ACD5EE5B}" srcOrd="3" destOrd="0" presId="urn:microsoft.com/office/officeart/2018/2/layout/IconLabelDescriptionList"/>
    <dgm:cxn modelId="{814C93D3-18B6-4F29-95DC-62C8A6B3D676}" type="presParOf" srcId="{9B87BD97-CA33-485E-AF8B-1203169ABABC}" destId="{791AFB33-4333-4BB2-A69A-276C33746BB3}" srcOrd="4" destOrd="0" presId="urn:microsoft.com/office/officeart/2018/2/layout/IconLabelDescriptionList"/>
    <dgm:cxn modelId="{20646626-7146-427C-B12C-D7309CFD3D2E}" type="presParOf" srcId="{791AFB33-4333-4BB2-A69A-276C33746BB3}" destId="{F259ACF0-21DC-4203-A0AD-0A6923810AFB}" srcOrd="0" destOrd="0" presId="urn:microsoft.com/office/officeart/2018/2/layout/IconLabelDescriptionList"/>
    <dgm:cxn modelId="{6B952933-C80B-482D-B309-55F6BFDC10AE}" type="presParOf" srcId="{791AFB33-4333-4BB2-A69A-276C33746BB3}" destId="{55B4D991-C40C-44D4-87FE-CCFBBC428002}" srcOrd="1" destOrd="0" presId="urn:microsoft.com/office/officeart/2018/2/layout/IconLabelDescriptionList"/>
    <dgm:cxn modelId="{15101406-A04D-4BC5-866F-7D28879F260D}" type="presParOf" srcId="{791AFB33-4333-4BB2-A69A-276C33746BB3}" destId="{4AEF209D-B770-44BF-8B04-2F64822BDD02}" srcOrd="2" destOrd="0" presId="urn:microsoft.com/office/officeart/2018/2/layout/IconLabelDescriptionList"/>
    <dgm:cxn modelId="{9B228E77-FF47-4ADA-8087-7E87B898364E}" type="presParOf" srcId="{791AFB33-4333-4BB2-A69A-276C33746BB3}" destId="{B36430AF-D229-40F8-988A-25208C2882CB}" srcOrd="3" destOrd="0" presId="urn:microsoft.com/office/officeart/2018/2/layout/IconLabelDescriptionList"/>
    <dgm:cxn modelId="{2A16B066-A8AD-490B-987C-26EE448ECDB9}" type="presParOf" srcId="{791AFB33-4333-4BB2-A69A-276C33746BB3}" destId="{0B33C973-9E22-40D6-8EEE-C68D4F2717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57D98-E2B6-4456-B298-D239C73FFFEF}">
      <dsp:nvSpPr>
        <dsp:cNvPr id="0" name=""/>
        <dsp:cNvSpPr/>
      </dsp:nvSpPr>
      <dsp:spPr>
        <a:xfrm>
          <a:off x="766689" y="1017278"/>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ABF54-6789-49E7-B2C2-018130EF751E}">
      <dsp:nvSpPr>
        <dsp:cNvPr id="0" name=""/>
        <dsp:cNvSpPr/>
      </dsp:nvSpPr>
      <dsp:spPr>
        <a:xfrm>
          <a:off x="4688" y="2307112"/>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Allows you to manage your O365 tenant(s) configuration “as code”</a:t>
          </a:r>
        </a:p>
      </dsp:txBody>
      <dsp:txXfrm>
        <a:off x="4688" y="2307112"/>
        <a:ext cx="3286406" cy="931500"/>
      </dsp:txXfrm>
    </dsp:sp>
    <dsp:sp modelId="{60C84F87-DB12-4463-84C2-F2131CC7E404}">
      <dsp:nvSpPr>
        <dsp:cNvPr id="0" name=""/>
        <dsp:cNvSpPr/>
      </dsp:nvSpPr>
      <dsp:spPr>
        <a:xfrm>
          <a:off x="4688" y="3293759"/>
          <a:ext cx="3286406" cy="501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Apply DevOps processes around it – As you will see later</a:t>
          </a:r>
        </a:p>
      </dsp:txBody>
      <dsp:txXfrm>
        <a:off x="4688" y="3293759"/>
        <a:ext cx="3286406" cy="501873"/>
      </dsp:txXfrm>
    </dsp:sp>
    <dsp:sp modelId="{971DBB37-767D-4621-8D26-08575C098A86}">
      <dsp:nvSpPr>
        <dsp:cNvPr id="0" name=""/>
        <dsp:cNvSpPr/>
      </dsp:nvSpPr>
      <dsp:spPr>
        <a:xfrm>
          <a:off x="4770110" y="1048818"/>
          <a:ext cx="1150242" cy="115024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0C494-ECD3-438C-A181-23D5DED9C60D}">
      <dsp:nvSpPr>
        <dsp:cNvPr id="0" name=""/>
        <dsp:cNvSpPr/>
      </dsp:nvSpPr>
      <dsp:spPr>
        <a:xfrm>
          <a:off x="3866215" y="2307112"/>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Configure multiple tenants the same</a:t>
          </a:r>
        </a:p>
      </dsp:txBody>
      <dsp:txXfrm>
        <a:off x="3866215" y="2307112"/>
        <a:ext cx="3286406" cy="931500"/>
      </dsp:txXfrm>
    </dsp:sp>
    <dsp:sp modelId="{CB89E30B-2979-4D1C-A400-E4D198BF00C8}">
      <dsp:nvSpPr>
        <dsp:cNvPr id="0" name=""/>
        <dsp:cNvSpPr/>
      </dsp:nvSpPr>
      <dsp:spPr>
        <a:xfrm>
          <a:off x="3866215" y="3293759"/>
          <a:ext cx="3286406" cy="501873"/>
        </a:xfrm>
        <a:prstGeom prst="rect">
          <a:avLst/>
        </a:prstGeom>
        <a:noFill/>
        <a:ln>
          <a:noFill/>
        </a:ln>
        <a:effectLst/>
      </dsp:spPr>
      <dsp:style>
        <a:lnRef idx="0">
          <a:scrgbClr r="0" g="0" b="0"/>
        </a:lnRef>
        <a:fillRef idx="0">
          <a:scrgbClr r="0" g="0" b="0"/>
        </a:fillRef>
        <a:effectRef idx="0">
          <a:scrgbClr r="0" g="0" b="0"/>
        </a:effectRef>
        <a:fontRef idx="minor"/>
      </dsp:style>
    </dsp:sp>
    <dsp:sp modelId="{F259ACF0-21DC-4203-A0AD-0A6923810AFB}">
      <dsp:nvSpPr>
        <dsp:cNvPr id="0" name=""/>
        <dsp:cNvSpPr/>
      </dsp:nvSpPr>
      <dsp:spPr>
        <a:xfrm>
          <a:off x="8279537" y="1022535"/>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F209D-B770-44BF-8B04-2F64822BDD02}">
      <dsp:nvSpPr>
        <dsp:cNvPr id="0" name=""/>
        <dsp:cNvSpPr/>
      </dsp:nvSpPr>
      <dsp:spPr>
        <a:xfrm>
          <a:off x="7727743" y="2307112"/>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Export your current tenant configuration (Export-O365Configuration)</a:t>
          </a:r>
        </a:p>
      </dsp:txBody>
      <dsp:txXfrm>
        <a:off x="7727743" y="2307112"/>
        <a:ext cx="3286406" cy="931500"/>
      </dsp:txXfrm>
    </dsp:sp>
    <dsp:sp modelId="{0B33C973-9E22-40D6-8EEE-C68D4F27173E}">
      <dsp:nvSpPr>
        <dsp:cNvPr id="0" name=""/>
        <dsp:cNvSpPr/>
      </dsp:nvSpPr>
      <dsp:spPr>
        <a:xfrm>
          <a:off x="7727743" y="3293759"/>
          <a:ext cx="3286406" cy="50187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8/27/2019 7:55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8/27/2019 7:52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66254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7:55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7:56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8/27/2019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224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8/27/2019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 id="2147484711" r:id="rId8"/>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jpg"/><Relationship Id="rId7"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9.jpg"/><Relationship Id="rId5" Type="http://schemas.openxmlformats.org/officeDocument/2006/relationships/image" Target="../media/image37.jpg"/><Relationship Id="rId10" Type="http://schemas.openxmlformats.org/officeDocument/2006/relationships/image" Target="../media/image53.png"/><Relationship Id="rId4" Type="http://schemas.openxmlformats.org/officeDocument/2006/relationships/image" Target="../media/image48.jp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8.jpg"/><Relationship Id="rId2" Type="http://schemas.openxmlformats.org/officeDocument/2006/relationships/image" Target="../media/image54.png"/><Relationship Id="rId1" Type="http://schemas.openxmlformats.org/officeDocument/2006/relationships/slideLayout" Target="../slideLayouts/slideLayout32.xml"/><Relationship Id="rId6" Type="http://schemas.openxmlformats.org/officeDocument/2006/relationships/image" Target="../media/image49.jpg"/><Relationship Id="rId5" Type="http://schemas.openxmlformats.org/officeDocument/2006/relationships/image" Target="../media/image53.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32.xml"/><Relationship Id="rId6" Type="http://schemas.openxmlformats.org/officeDocument/2006/relationships/image" Target="../media/image68.jpeg"/><Relationship Id="rId5" Type="http://schemas.openxmlformats.org/officeDocument/2006/relationships/image" Target="../media/image56.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73.png"/><Relationship Id="rId5" Type="http://schemas.openxmlformats.org/officeDocument/2006/relationships/image" Target="../media/image68.jpe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err="1"/>
              <a:t>DevOPS</a:t>
            </a:r>
            <a:r>
              <a:rPr lang="en-US" b="1"/>
              <a:t> for Office365DSC</a:t>
            </a:r>
            <a:endParaRPr lang="fr-CA"/>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a:t>Keeping Multiple Tenants in Sync</a:t>
            </a:r>
            <a:endParaRPr lang="fr-CA"/>
          </a:p>
        </p:txBody>
      </p:sp>
      <p:sp>
        <p:nvSpPr>
          <p:cNvPr id="6" name="TextBox 5">
            <a:extLst>
              <a:ext uri="{FF2B5EF4-FFF2-40B4-BE49-F238E27FC236}">
                <a16:creationId xmlns:a16="http://schemas.microsoft.com/office/drawing/2014/main" id="{38CC0ECC-78BB-4E4F-B43B-48086F06093E}"/>
              </a:ext>
            </a:extLst>
          </p:cNvPr>
          <p:cNvSpPr txBox="1"/>
          <p:nvPr/>
        </p:nvSpPr>
        <p:spPr>
          <a:xfrm>
            <a:off x="624053" y="5697769"/>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2"/>
          <a:stretch>
            <a:fillRect/>
          </a:stretch>
        </p:blipFill>
        <p:spPr>
          <a:xfrm>
            <a:off x="3729126" y="429637"/>
            <a:ext cx="7875761" cy="1707026"/>
          </a:xfrm>
          <a:prstGeom prst="rect">
            <a:avLst/>
          </a:prstGeom>
        </p:spPr>
      </p:pic>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57525" y="1763582"/>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Every resource has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3061524" y="4578802"/>
            <a:ext cx="5438815" cy="2114565"/>
          </a:xfrm>
          <a:prstGeom prst="rect">
            <a:avLst/>
          </a:prstGeom>
        </p:spPr>
      </p:pic>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Basic DSC</a:t>
            </a:r>
          </a:p>
        </p:txBody>
      </p:sp>
    </p:spTree>
    <p:extLst>
      <p:ext uri="{BB962C8B-B14F-4D97-AF65-F5344CB8AC3E}">
        <p14:creationId xmlns:p14="http://schemas.microsoft.com/office/powerpoint/2010/main" val="212765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What does Office 365 DSC have to offer?</a:t>
            </a:r>
          </a:p>
        </p:txBody>
      </p:sp>
      <p:graphicFrame>
        <p:nvGraphicFramePr>
          <p:cNvPr id="11" name="Text Placeholder 5">
            <a:extLst>
              <a:ext uri="{FF2B5EF4-FFF2-40B4-BE49-F238E27FC236}">
                <a16:creationId xmlns:a16="http://schemas.microsoft.com/office/drawing/2014/main" id="{61543365-A6F0-4547-ACE2-CB00A3145C48}"/>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Brand new DSC module to configure and monitor Office 365 Tenants’ Configuration;</a:t>
            </a:r>
          </a:p>
          <a:p>
            <a:endParaRPr lang="en-GB" sz="2400" dirty="0"/>
          </a:p>
          <a:p>
            <a:r>
              <a:rPr lang="en-GB" sz="2400" dirty="0"/>
              <a:t>Supports most major workloads;</a:t>
            </a:r>
          </a:p>
          <a:p>
            <a:endParaRPr lang="en-GB" sz="2400" dirty="0"/>
          </a:p>
          <a:p>
            <a:endParaRPr lang="en-GB" sz="2400" dirty="0"/>
          </a:p>
          <a:p>
            <a:r>
              <a:rPr lang="en-GB" sz="2400" dirty="0"/>
              <a:t>Support coming for additional Workloads</a:t>
            </a:r>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411133" y="3429000"/>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899053" y="3472404"/>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294885" y="3458116"/>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781205" y="3458116"/>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133" y="5102486"/>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2619857" y="5157848"/>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2999346" y="5190491"/>
            <a:ext cx="1700879" cy="307777"/>
          </a:xfrm>
          <a:prstGeom prst="rect">
            <a:avLst/>
          </a:prstGeom>
          <a:noFill/>
        </p:spPr>
        <p:txBody>
          <a:bodyPr wrap="square" rtlCol="0">
            <a:spAutoFit/>
          </a:bodyPr>
          <a:lstStyle/>
          <a:p>
            <a:r>
              <a:rPr lang="en-CA" sz="1400" dirty="0"/>
              <a:t>PowerApps</a:t>
            </a:r>
          </a:p>
        </p:txBody>
      </p:sp>
      <p:pic>
        <p:nvPicPr>
          <p:cNvPr id="17" name="Picture 16" descr="A close up of a logo&#10;&#10;Description automatically generated">
            <a:extLst>
              <a:ext uri="{FF2B5EF4-FFF2-40B4-BE49-F238E27FC236}">
                <a16:creationId xmlns:a16="http://schemas.microsoft.com/office/drawing/2014/main" id="{FBA582F8-A309-463A-A655-F9A2928DD1B9}"/>
              </a:ext>
            </a:extLst>
          </p:cNvPr>
          <p:cNvPicPr>
            <a:picLocks noChangeAspect="1"/>
          </p:cNvPicPr>
          <p:nvPr/>
        </p:nvPicPr>
        <p:blipFill>
          <a:blip r:embed="rId9"/>
          <a:stretch>
            <a:fillRect/>
          </a:stretch>
        </p:blipFill>
        <p:spPr>
          <a:xfrm>
            <a:off x="4096349" y="5165800"/>
            <a:ext cx="397072" cy="291376"/>
          </a:xfrm>
          <a:prstGeom prst="rect">
            <a:avLst/>
          </a:prstGeom>
        </p:spPr>
      </p:pic>
      <p:sp>
        <p:nvSpPr>
          <p:cNvPr id="18" name="TextBox 17">
            <a:extLst>
              <a:ext uri="{FF2B5EF4-FFF2-40B4-BE49-F238E27FC236}">
                <a16:creationId xmlns:a16="http://schemas.microsoft.com/office/drawing/2014/main" id="{7BF5A5B9-0D9E-46E9-AF8E-894F526D2971}"/>
              </a:ext>
            </a:extLst>
          </p:cNvPr>
          <p:cNvSpPr txBox="1"/>
          <p:nvPr/>
        </p:nvSpPr>
        <p:spPr>
          <a:xfrm>
            <a:off x="4460834" y="5165800"/>
            <a:ext cx="1700879" cy="307777"/>
          </a:xfrm>
          <a:prstGeom prst="rect">
            <a:avLst/>
          </a:prstGeom>
          <a:noFill/>
        </p:spPr>
        <p:txBody>
          <a:bodyPr wrap="square" rtlCol="0">
            <a:spAutoFit/>
          </a:bodyPr>
          <a:lstStyle/>
          <a:p>
            <a:r>
              <a:rPr lang="en-CA" sz="1400" dirty="0"/>
              <a:t>Flow   […]</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4205" y="3495554"/>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385019" y="3526875"/>
            <a:ext cx="2028195" cy="307777"/>
          </a:xfrm>
          <a:prstGeom prst="rect">
            <a:avLst/>
          </a:prstGeom>
          <a:noFill/>
        </p:spPr>
        <p:txBody>
          <a:bodyPr wrap="square" rtlCol="0">
            <a:spAutoFit/>
          </a:bodyPr>
          <a:lstStyle/>
          <a:p>
            <a:r>
              <a:rPr lang="en-CA" sz="1400" dirty="0"/>
              <a:t>Security &amp; Compliance</a:t>
            </a:r>
          </a:p>
        </p:txBody>
      </p:sp>
    </p:spTree>
    <p:extLst>
      <p:ext uri="{BB962C8B-B14F-4D97-AF65-F5344CB8AC3E}">
        <p14:creationId xmlns:p14="http://schemas.microsoft.com/office/powerpoint/2010/main" val="31621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 […]</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Abstraction layer sitting on top of all underlying modules:</a:t>
            </a:r>
          </a:p>
          <a:p>
            <a:pPr lvl="1"/>
            <a:r>
              <a:rPr lang="en-GB" sz="2200" dirty="0" err="1"/>
              <a:t>MicrosoftTeams</a:t>
            </a:r>
            <a:endParaRPr lang="en-GB" sz="2200" dirty="0"/>
          </a:p>
          <a:p>
            <a:pPr lvl="1"/>
            <a:r>
              <a:rPr lang="en-GB" sz="2200" dirty="0"/>
              <a:t>SharePoint PnP</a:t>
            </a:r>
          </a:p>
          <a:p>
            <a:pPr lvl="1"/>
            <a:r>
              <a:rPr lang="en-GB" sz="2200" dirty="0" err="1"/>
              <a:t>AzureAD</a:t>
            </a:r>
            <a:endParaRPr lang="en-GB" sz="2200" dirty="0"/>
          </a:p>
          <a:p>
            <a:pPr lvl="1"/>
            <a:r>
              <a:rPr lang="en-GB" sz="2200" dirty="0"/>
              <a:t>Security &amp; Compliance + Exchange Online</a:t>
            </a:r>
          </a:p>
          <a:p>
            <a:pPr lvl="1"/>
            <a:r>
              <a:rPr lang="en-GB" sz="2200" dirty="0"/>
              <a:t>Etc.</a:t>
            </a:r>
          </a:p>
          <a:p>
            <a:endParaRPr lang="en-GB" sz="2400" dirty="0"/>
          </a:p>
          <a:p>
            <a:r>
              <a:rPr lang="en-GB" sz="2400" dirty="0"/>
              <a:t>Allows you to write 1 configuration to handle all workloads;</a:t>
            </a:r>
          </a:p>
        </p:txBody>
      </p:sp>
      <p:pic>
        <p:nvPicPr>
          <p:cNvPr id="4" name="Picture 3">
            <a:extLst>
              <a:ext uri="{FF2B5EF4-FFF2-40B4-BE49-F238E27FC236}">
                <a16:creationId xmlns:a16="http://schemas.microsoft.com/office/drawing/2014/main" id="{6C026B3C-092B-4644-AACE-D69B1024D382}"/>
              </a:ext>
            </a:extLst>
          </p:cNvPr>
          <p:cNvPicPr>
            <a:picLocks noChangeAspect="1"/>
          </p:cNvPicPr>
          <p:nvPr/>
        </p:nvPicPr>
        <p:blipFill>
          <a:blip r:embed="rId3"/>
          <a:stretch>
            <a:fillRect/>
          </a:stretch>
        </p:blipFill>
        <p:spPr>
          <a:xfrm>
            <a:off x="9631846" y="4827758"/>
            <a:ext cx="1865609" cy="1865609"/>
          </a:xfrm>
          <a:prstGeom prst="rect">
            <a:avLst/>
          </a:prstGeom>
        </p:spPr>
      </p:pic>
    </p:spTree>
    <p:extLst>
      <p:ext uri="{BB962C8B-B14F-4D97-AF65-F5344CB8AC3E}">
        <p14:creationId xmlns:p14="http://schemas.microsoft.com/office/powerpoint/2010/main" val="375234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29669" y="3228076"/>
            <a:ext cx="1865609" cy="186560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8" y="3865151"/>
            <a:ext cx="2279037" cy="369332"/>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1807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96979"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01233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60039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4343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99314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2706857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64DCD52F-4191-4365-9384-1A0945631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107" y="4498306"/>
            <a:ext cx="452510" cy="45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Teams Deployment</a:t>
            </a:r>
          </a:p>
        </p:txBody>
      </p:sp>
    </p:spTree>
    <p:extLst>
      <p:ext uri="{BB962C8B-B14F-4D97-AF65-F5344CB8AC3E}">
        <p14:creationId xmlns:p14="http://schemas.microsoft.com/office/powerpoint/2010/main" val="3500563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785652"/>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ReverseDSC for SharePoint</a:t>
            </a:r>
          </a:p>
        </p:txBody>
      </p:sp>
    </p:spTree>
    <p:extLst>
      <p:ext uri="{BB962C8B-B14F-4D97-AF65-F5344CB8AC3E}">
        <p14:creationId xmlns:p14="http://schemas.microsoft.com/office/powerpoint/2010/main" val="402591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spTree>
    <p:extLst>
      <p:ext uri="{BB962C8B-B14F-4D97-AF65-F5344CB8AC3E}">
        <p14:creationId xmlns:p14="http://schemas.microsoft.com/office/powerpoint/2010/main" val="3156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idx="1"/>
          </p:nvPr>
        </p:nvSpPr>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4400374"/>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4725127"/>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4015485"/>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5480935"/>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998233"/>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5434931"/>
            <a:ext cx="2333683" cy="369332"/>
          </a:xfrm>
          <a:prstGeom prst="rect">
            <a:avLst/>
          </a:prstGeom>
          <a:noFill/>
        </p:spPr>
        <p:txBody>
          <a:bodyPr wrap="square" rtlCol="0">
            <a:spAutoFit/>
          </a:bodyPr>
          <a:lstStyle/>
          <a:p>
            <a:pPr algn="ctr"/>
            <a:r>
              <a:rPr lang="en-US" dirty="0"/>
              <a:t>Tenant</a:t>
            </a:r>
            <a:endParaRPr lang="fr-CA" dirty="0"/>
          </a:p>
        </p:txBody>
      </p:sp>
    </p:spTree>
    <p:extLst>
      <p:ext uri="{BB962C8B-B14F-4D97-AF65-F5344CB8AC3E}">
        <p14:creationId xmlns:p14="http://schemas.microsoft.com/office/powerpoint/2010/main" val="208728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solidFill>
                  <a:srgbClr val="000000"/>
                </a:solidFill>
              </a:rPr>
              <a:t>Kind of a……Very technical session</a:t>
            </a: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Please ask your questions as we go;</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5</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Overview</a:t>
            </a:r>
          </a:p>
        </p:txBody>
      </p:sp>
    </p:spTree>
    <p:extLst>
      <p:ext uri="{BB962C8B-B14F-4D97-AF65-F5344CB8AC3E}">
        <p14:creationId xmlns:p14="http://schemas.microsoft.com/office/powerpoint/2010/main" val="3195541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677696"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42"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399739"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299927"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778"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4932529"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4832717"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171512"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7606235"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5975117"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321"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233"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6884547"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6884547"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348"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267310"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7583930"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042586" y="4191682"/>
            <a:ext cx="2081804" cy="369332"/>
          </a:xfrm>
          <a:prstGeom prst="rect">
            <a:avLst/>
          </a:prstGeom>
          <a:noFill/>
        </p:spPr>
        <p:txBody>
          <a:bodyPr wrap="square" rtlCol="0">
            <a:spAutoFit/>
          </a:bodyPr>
          <a:lstStyle/>
          <a:p>
            <a:r>
              <a:rPr lang="en-US" dirty="0"/>
              <a:t>Deploys</a:t>
            </a:r>
            <a:endParaRPr lang="fr-CA" dirty="0"/>
          </a:p>
        </p:txBody>
      </p:sp>
    </p:spTree>
    <p:extLst>
      <p:ext uri="{BB962C8B-B14F-4D97-AF65-F5344CB8AC3E}">
        <p14:creationId xmlns:p14="http://schemas.microsoft.com/office/powerpoint/2010/main" val="6352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“Agentless Process” with Pipelines</a:t>
            </a:r>
            <a:endParaRPr lang="en-US" b="1" dirty="0">
              <a:solidFill>
                <a:schemeClr val="bg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Tree>
    <p:extLst>
      <p:ext uri="{BB962C8B-B14F-4D97-AF65-F5344CB8AC3E}">
        <p14:creationId xmlns:p14="http://schemas.microsoft.com/office/powerpoint/2010/main" val="859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Process</a:t>
            </a:r>
            <a:endParaRPr lang="en-US" b="1" dirty="0">
              <a:solidFill>
                <a:schemeClr val="bg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76" y="182843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720892" y="278187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357405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720892" y="457456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8" y="357405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526282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720892" y="626334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615285" y="236722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615285" y="405565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626702" y="422446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11" y="403771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686497" y="274012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188418" y="368632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027631" y="471322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198819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5944549" y="236722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651768" y="194070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546797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5944549" y="584700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651768" y="542047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5941848" y="411284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469372" y="365112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335" y="370929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604883" y="378968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Tree>
    <p:extLst>
      <p:ext uri="{BB962C8B-B14F-4D97-AF65-F5344CB8AC3E}">
        <p14:creationId xmlns:p14="http://schemas.microsoft.com/office/powerpoint/2010/main" val="36185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6</a:t>
            </a:r>
            <a:endParaRPr lang="en-CA" dirty="0"/>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spTree>
    <p:extLst>
      <p:ext uri="{BB962C8B-B14F-4D97-AF65-F5344CB8AC3E}">
        <p14:creationId xmlns:p14="http://schemas.microsoft.com/office/powerpoint/2010/main" val="833236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a:t>Overview of PowerShell DSC;</a:t>
            </a:r>
          </a:p>
          <a:p>
            <a:endParaRPr lang="en-CA"/>
          </a:p>
          <a:p>
            <a:pPr marL="285750" indent="-285750">
              <a:buFont typeface="Arial" panose="020B0604020202020204" pitchFamily="34" charset="0"/>
              <a:buChar char="•"/>
            </a:pPr>
            <a:r>
              <a:rPr lang="en-CA"/>
              <a:t>ReverseDSC in action;</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Introduction to Office365DSC;</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Azure </a:t>
            </a:r>
            <a:r>
              <a:rPr lang="en-CA" err="1"/>
              <a:t>DevOPS</a:t>
            </a:r>
            <a:r>
              <a:rPr lang="en-CA"/>
              <a:t> &amp; Integration scenarios for Office 365;</a:t>
            </a:r>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6" name="Picture 5">
            <a:extLst>
              <a:ext uri="{FF2B5EF4-FFF2-40B4-BE49-F238E27FC236}">
                <a16:creationId xmlns:a16="http://schemas.microsoft.com/office/drawing/2014/main" id="{647F3998-4E3C-4E2C-BBA8-E167A7DAE1F7}"/>
              </a:ext>
            </a:extLst>
          </p:cNvPr>
          <p:cNvPicPr>
            <a:picLocks noChangeAspect="1"/>
          </p:cNvPicPr>
          <p:nvPr/>
        </p:nvPicPr>
        <p:blipFill>
          <a:blip r:embed="rId3"/>
          <a:stretch>
            <a:fillRect/>
          </a:stretch>
        </p:blipFill>
        <p:spPr>
          <a:xfrm>
            <a:off x="1750028" y="2572638"/>
            <a:ext cx="8686864" cy="2200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179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83053" y="1976622"/>
            <a:ext cx="10484277" cy="4256532"/>
          </a:xfrm>
        </p:spPr>
        <p:txBody>
          <a:bodyPr vert="horz" lIns="91440" tIns="45720" rIns="91440" bIns="45720" rtlCol="0">
            <a:norm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b="1" u="sng" dirty="0">
                <a:solidFill>
                  <a:schemeClr val="tx1"/>
                </a:solidFill>
              </a:rPr>
              <a:t>Imperative</a:t>
            </a:r>
            <a:endParaRPr lang="en-US" sz="2400" b="1" u="sng" dirty="0">
              <a:solidFill>
                <a:schemeClr val="tx1"/>
              </a:solidFill>
              <a:latin typeface="+mn-lt"/>
              <a:cs typeface="+mn-cs"/>
            </a:endParaRPr>
          </a:p>
        </p:txBody>
      </p:sp>
      <p:pic>
        <p:nvPicPr>
          <p:cNvPr id="6" name="Picture 5">
            <a:extLst>
              <a:ext uri="{FF2B5EF4-FFF2-40B4-BE49-F238E27FC236}">
                <a16:creationId xmlns:a16="http://schemas.microsoft.com/office/drawing/2014/main" id="{647F3998-4E3C-4E2C-BBA8-E167A7DAE1F7}"/>
              </a:ext>
            </a:extLst>
          </p:cNvPr>
          <p:cNvPicPr>
            <a:picLocks noChangeAspect="1"/>
          </p:cNvPicPr>
          <p:nvPr/>
        </p:nvPicPr>
        <p:blipFill>
          <a:blip r:embed="rId3"/>
          <a:stretch>
            <a:fillRect/>
          </a:stretch>
        </p:blipFill>
        <p:spPr>
          <a:xfrm>
            <a:off x="2195583" y="2068863"/>
            <a:ext cx="8686864" cy="2200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4"/>
          <a:stretch>
            <a:fillRect/>
          </a:stretch>
        </p:blipFill>
        <p:spPr>
          <a:xfrm>
            <a:off x="2195583" y="4749920"/>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a:solidFill>
                  <a:srgbClr val="000000"/>
                </a:solidFill>
                <a:latin typeface="+mn-lt"/>
                <a:cs typeface="+mn-cs"/>
              </a:rPr>
              <a:t>Deployment Automation and monitoring solution;</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a:solidFill>
                  <a:srgbClr val="000000"/>
                </a:solidFill>
              </a:rPr>
              <a:t>Ensures that environments stay in their Desired State;</a:t>
            </a:r>
          </a:p>
          <a:p>
            <a:pPr marL="457200"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CC66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chemeClr val="accent4">
              <a:lumMod val="7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420693" y="272564"/>
            <a:ext cx="1101852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784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3.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2104</TotalTime>
  <Words>1055</Words>
  <Application>Microsoft Office PowerPoint</Application>
  <PresentationFormat>Widescreen</PresentationFormat>
  <Paragraphs>247</Paragraphs>
  <Slides>39</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Consolas</vt:lpstr>
      <vt:lpstr>Corbel</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9-51052_Microsoft_Ready_Template_Light</vt:lpstr>
      <vt:lpstr>DevOPS for Office365DSC</vt:lpstr>
      <vt:lpstr>Meet ‏@NikCharlebois</vt:lpstr>
      <vt:lpstr>Managing Expectations</vt:lpstr>
      <vt:lpstr>Agenda</vt:lpstr>
      <vt:lpstr>Desired State Configuration</vt:lpstr>
      <vt:lpstr>Difference with Classic PowerShell</vt:lpstr>
      <vt:lpstr>Difference with Classic PowerShell</vt:lpstr>
      <vt:lpstr>PowerShell DSC (10,000 feet overview)</vt:lpstr>
      <vt:lpstr>Monitor Configuration Drifts</vt:lpstr>
      <vt:lpstr>Ensure</vt:lpstr>
      <vt:lpstr>Demo 1</vt:lpstr>
      <vt:lpstr>Office365DSC</vt:lpstr>
      <vt:lpstr>DSC Modules</vt:lpstr>
      <vt:lpstr>What does Office 365 DSC have to offer?</vt:lpstr>
      <vt:lpstr>Office365DSC</vt:lpstr>
      <vt:lpstr>Office365DSC […]</vt:lpstr>
      <vt:lpstr>Office365DSC</vt:lpstr>
      <vt:lpstr>Logic Flow</vt:lpstr>
      <vt:lpstr>Office365DSC</vt:lpstr>
      <vt:lpstr>Demo 2</vt:lpstr>
      <vt:lpstr>ReverseDSC</vt:lpstr>
      <vt:lpstr>ReverseDSC</vt:lpstr>
      <vt:lpstr>ReverseDSC Scenarios</vt:lpstr>
      <vt:lpstr>Demo 3</vt:lpstr>
      <vt:lpstr>Demo 4</vt:lpstr>
      <vt:lpstr>Azure Automation</vt:lpstr>
      <vt:lpstr>Dedicated Virtual Machine Agent</vt:lpstr>
      <vt:lpstr>Pull Server</vt:lpstr>
      <vt:lpstr>Pull Server</vt:lpstr>
      <vt:lpstr>Overview of AADSC</vt:lpstr>
      <vt:lpstr>Overview of AADSC[…]</vt:lpstr>
      <vt:lpstr>Demo 5</vt:lpstr>
      <vt:lpstr>Azure DevOPS</vt:lpstr>
      <vt:lpstr>Azure DevOPS</vt:lpstr>
      <vt:lpstr>Process – With Dedicated VM Agent</vt:lpstr>
      <vt:lpstr>“Agentless Process” with Pipelines</vt:lpstr>
      <vt:lpstr>Process</vt:lpstr>
      <vt:lpstr>Demo 6</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19</cp:revision>
  <dcterms:created xsi:type="dcterms:W3CDTF">2019-05-09T19:13:01Z</dcterms:created>
  <dcterms:modified xsi:type="dcterms:W3CDTF">2019-08-27T15:46:36Z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